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86" r:id="rId2"/>
    <p:sldId id="354" r:id="rId3"/>
    <p:sldId id="406" r:id="rId4"/>
    <p:sldId id="407" r:id="rId5"/>
    <p:sldId id="408" r:id="rId6"/>
    <p:sldId id="440" r:id="rId7"/>
    <p:sldId id="409" r:id="rId8"/>
    <p:sldId id="441" r:id="rId9"/>
    <p:sldId id="442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51" r:id="rId18"/>
    <p:sldId id="450" r:id="rId19"/>
    <p:sldId id="452" r:id="rId20"/>
    <p:sldId id="453" r:id="rId21"/>
    <p:sldId id="454" r:id="rId22"/>
    <p:sldId id="455" r:id="rId23"/>
    <p:sldId id="456" r:id="rId24"/>
    <p:sldId id="45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576" autoAdjust="0"/>
  </p:normalViewPr>
  <p:slideViewPr>
    <p:cSldViewPr snapToGrid="0">
      <p:cViewPr varScale="1">
        <p:scale>
          <a:sx n="80" d="100"/>
          <a:sy n="80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6D208-F643-4329-AA1C-84C6B771680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39548-4F13-41B2-BB7E-6CD78CE71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9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1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61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68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07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08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974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32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74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90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8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35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86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3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76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42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80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40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91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4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6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B4A1-B639-406A-9FD8-BCDAA3D18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97116C-697A-4072-B0B6-D509738AE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9120B-29E9-4E17-BF44-50AAA5578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D7AD-2EE3-44CF-8A35-414D1F9A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1CAA0-2E38-4AB4-A2F2-7FB23395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3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4FAE-5BC6-4EB5-927E-39913E62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E0D2E-7546-4F5C-97C2-E0D97C18B1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44298-2BE9-4C56-8F1C-C4A4DAC9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D7975-C369-4161-BE1B-F35454A32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F029A-FDAB-488C-BA6C-7510AC2A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7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63CA49-71F6-40DA-8BC8-15FBCA7EB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25498-EE72-4C32-AA9A-A5F3F02DE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6CA9F-A85B-4E7F-A803-EA6E789BE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B5B15-D9EB-45AC-BF4A-639F1560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C27D1-9F71-4281-A63D-9E5A1EEC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5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BE86-4796-444F-A286-6E485B69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17493-4431-447A-B482-952B525D0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51B35-CC93-4B2D-8209-5F80F170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9CACE-F00A-43F9-B06D-E4BAD295A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0A82A-6E97-4A70-AF63-38C537F06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8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B704-04D2-4452-8042-F20066AF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C6FDD-93B1-4D02-888F-87250E685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363D1-D753-4223-8F7A-A97E6AD64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AF7DE-B4CD-4204-AFCE-194F47078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C16E4-9C63-473B-AF22-60D97B2C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0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3F8A-430E-41DC-AB75-9F5320EB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04D7-C4F2-48CD-8AD8-E5049D236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5464B-6552-4411-9304-0BE607141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06A18-E078-4A0F-AE5F-05A24CCC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9F7F5-BF2C-4FD2-B857-7D55104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3F895-3B67-40DA-938B-DFFED063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5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386E4-8865-4227-8BFC-E3573F05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542EE-0647-4B59-BF70-D8E8B362A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43C1EC-8173-429C-BC1C-F533CE85B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7A4E2F-606B-47F6-8780-C722CEAF2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4C579-C7E8-4C7A-B716-4F25993FEA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FE300-3E82-41A6-BA05-219150364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638A09-9D8D-4E15-BEB7-4024EB82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90D37A-B66B-4A53-A85A-6E9DD4147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3793-DBDF-42E3-944E-B902E4A1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B29405-7052-452C-BA65-F91AEF45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6CBE1-7202-449B-A3EA-B7AF491BC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76E57-13E3-41C5-99E6-E7D512E5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7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030D2-222D-4B63-A8E9-725C77638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894C3F-4B7F-407E-B320-07994F970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6B8A-FC41-412E-A3E1-0A5509C61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3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69834-D955-43F1-B095-196B25A7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4573E-9710-4140-8FD4-C0862E2CB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7B0E3-2383-434F-A699-7108ADE39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5B06B-67C0-4F9C-9B1D-9FF3CF3CD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90864-6590-4CC3-8AF5-359BC0C6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68BEF-0EB0-4CB8-BA9D-5DED9DE9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27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B61ED-0691-409E-B4CE-0D356EC1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304AD-31E9-4766-A309-9D5B9FEFD6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F21B9-D22C-4B8B-9BC7-12D58306F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6DA99-077A-4519-917D-C5D920C26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97FB3-CFF1-48ED-BD45-59BFEB4B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ADB8E-4A7D-4E8B-BCB1-F2282C08F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6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4B75B0-636E-44D0-82E7-057EF1438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4843D-CE05-486A-AC28-240549C69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66525-09F4-4A1B-8C71-73B663FF4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E861F-120A-447C-A0DC-A48E2291A78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B73C2-D570-4625-A59C-214B43A61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EA503-A4D5-483F-B1F0-071CEB07A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D5388-CAA4-4E8A-A4CE-64FDF9AF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0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4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6.png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tif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8.wdp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tif"/><Relationship Id="rId4" Type="http://schemas.microsoft.com/office/2007/relationships/hdphoto" Target="../media/hdphoto9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56.png"/><Relationship Id="rId4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65.png"/><Relationship Id="rId4" Type="http://schemas.microsoft.com/office/2007/relationships/hdphoto" Target="../media/hdphoto1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1267-32D8-4C9C-B155-29935648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3" y="1722871"/>
            <a:ext cx="109852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Blind Test Healthy vs lung stage 1 Cancer Plasma Samples based on Exosome count using </a:t>
            </a:r>
            <a:r>
              <a:rPr lang="en-US" sz="4000" dirty="0"/>
              <a:t>PANORAMA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te, star, outdoor object, night&#10;&#10;Description automatically generated">
            <a:extLst>
              <a:ext uri="{FF2B5EF4-FFF2-40B4-BE49-F238E27FC236}">
                <a16:creationId xmlns:a16="http://schemas.microsoft.com/office/drawing/2014/main" id="{77924D66-EC19-45FA-874C-2790C9509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43" y="2297798"/>
            <a:ext cx="3386657" cy="3445555"/>
          </a:xfrm>
          <a:prstGeom prst="rect">
            <a:avLst/>
          </a:prstGeom>
        </p:spPr>
      </p:pic>
      <p:pic>
        <p:nvPicPr>
          <p:cNvPr id="4" name="Picture 3" descr="A picture containing star, night, outdoor object, dark&#10;&#10;Description automatically generated">
            <a:extLst>
              <a:ext uri="{FF2B5EF4-FFF2-40B4-BE49-F238E27FC236}">
                <a16:creationId xmlns:a16="http://schemas.microsoft.com/office/drawing/2014/main" id="{9A787910-47A7-4386-B699-BE90C2AFC4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5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34" y="2282281"/>
            <a:ext cx="3386657" cy="34455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563 (Ex: 403; Large: 160)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5E6E0-7588-E1B9-55A2-1E4173874AD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84" t="18276" r="59091" b="12699"/>
          <a:stretch/>
        </p:blipFill>
        <p:spPr>
          <a:xfrm>
            <a:off x="216676" y="2374524"/>
            <a:ext cx="4233780" cy="34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7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190989D2-01E8-4F0A-ABA4-580784249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21" y="2304720"/>
            <a:ext cx="3437291" cy="3473034"/>
          </a:xfrm>
          <a:prstGeom prst="rect">
            <a:avLst/>
          </a:prstGeom>
        </p:spPr>
      </p:pic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49FA111-B41F-4A33-909F-87AFFCF70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84059"/>
            <a:ext cx="3437291" cy="347303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9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74 (Ex:  61; Large: 13)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C493D-75D3-CFB1-C9E3-C73FC2622E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81" t="15729" r="58994" b="9910"/>
          <a:stretch/>
        </p:blipFill>
        <p:spPr>
          <a:xfrm>
            <a:off x="487012" y="2330952"/>
            <a:ext cx="3961336" cy="347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53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, outdoor object, star, night sky&#10;&#10;Description automatically generated">
            <a:extLst>
              <a:ext uri="{FF2B5EF4-FFF2-40B4-BE49-F238E27FC236}">
                <a16:creationId xmlns:a16="http://schemas.microsoft.com/office/drawing/2014/main" id="{B2D42B90-7908-4997-BDE7-EA7899F52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22" y="2296795"/>
            <a:ext cx="3421833" cy="3445555"/>
          </a:xfrm>
          <a:prstGeom prst="rect">
            <a:avLst/>
          </a:prstGeom>
        </p:spPr>
      </p:pic>
      <p:pic>
        <p:nvPicPr>
          <p:cNvPr id="3" name="Picture 2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34569FEA-8273-4C1B-A7E2-9A9980189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82281"/>
            <a:ext cx="3421833" cy="34455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749 (Ex: 453; Large: 296)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266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4DB45-9E7D-94B8-FF1E-6370BC2B9E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86" t="14863" r="58799" b="12698"/>
          <a:stretch/>
        </p:blipFill>
        <p:spPr>
          <a:xfrm>
            <a:off x="341381" y="2105616"/>
            <a:ext cx="4276568" cy="35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9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ight, outdoor object&#10;&#10;Description automatically generated">
            <a:extLst>
              <a:ext uri="{FF2B5EF4-FFF2-40B4-BE49-F238E27FC236}">
                <a16:creationId xmlns:a16="http://schemas.microsoft.com/office/drawing/2014/main" id="{AFDB9668-4267-4102-9A46-1C699BEB6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69" y="2296794"/>
            <a:ext cx="3410095" cy="3445555"/>
          </a:xfrm>
          <a:prstGeom prst="rect">
            <a:avLst/>
          </a:prstGeom>
        </p:spPr>
      </p:pic>
      <p:pic>
        <p:nvPicPr>
          <p:cNvPr id="4" name="Picture 3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009F201F-9630-41DC-92DF-BAC1AA1F5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6795"/>
            <a:ext cx="3410095" cy="34455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11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602 (Ex: 353; Large: 117)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8D1BE-0D70-294C-8993-61A350F611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74" t="15440" r="58701" b="9966"/>
          <a:stretch/>
        </p:blipFill>
        <p:spPr>
          <a:xfrm>
            <a:off x="386522" y="2296794"/>
            <a:ext cx="4156012" cy="365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77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E299465B-3B00-4B74-99F3-9EEBCD90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12878"/>
            <a:ext cx="3409974" cy="3445556"/>
          </a:xfrm>
          <a:prstGeom prst="rect">
            <a:avLst/>
          </a:prstGeom>
        </p:spPr>
      </p:pic>
      <p:pic>
        <p:nvPicPr>
          <p:cNvPr id="10" name="Picture 9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3F480422-C871-43D4-B27E-FB4030DF6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650" y="2320833"/>
            <a:ext cx="3409973" cy="34455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412 (Ex: 260; Large: 152)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47F07D-8125-E60D-5C4D-0460BD9C61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78" t="15440" r="58604" b="12410"/>
          <a:stretch/>
        </p:blipFill>
        <p:spPr>
          <a:xfrm>
            <a:off x="353044" y="2312878"/>
            <a:ext cx="4148449" cy="344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80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tar, outdoor object, night sky&#10;&#10;Description automatically generated">
            <a:extLst>
              <a:ext uri="{FF2B5EF4-FFF2-40B4-BE49-F238E27FC236}">
                <a16:creationId xmlns:a16="http://schemas.microsoft.com/office/drawing/2014/main" id="{C2355E64-414A-409B-B9D5-CBA91A4A8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730" y="2332592"/>
            <a:ext cx="3416121" cy="3451644"/>
          </a:xfrm>
          <a:prstGeom prst="rect">
            <a:avLst/>
          </a:prstGeom>
        </p:spPr>
      </p:pic>
      <p:pic>
        <p:nvPicPr>
          <p:cNvPr id="4" name="Picture 3" descr="A picture containing star, outdoor object, night, slope&#10;&#10;Description automatically generated">
            <a:extLst>
              <a:ext uri="{FF2B5EF4-FFF2-40B4-BE49-F238E27FC236}">
                <a16:creationId xmlns:a16="http://schemas.microsoft.com/office/drawing/2014/main" id="{5CB96599-569D-4C16-8CCD-73CC8B7E0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06" y="2347496"/>
            <a:ext cx="3416121" cy="3451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13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89  (Ex: 56 ; Large: 33)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matches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83703-3F42-EA14-4421-D4BE54C2DD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81" t="17172" r="58994" b="12410"/>
          <a:stretch/>
        </p:blipFill>
        <p:spPr>
          <a:xfrm>
            <a:off x="427740" y="2466695"/>
            <a:ext cx="4013786" cy="333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6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ED882145-9E2A-4DC1-B59C-3C5FCCFC3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90" y="2297859"/>
            <a:ext cx="3409974" cy="3445433"/>
          </a:xfrm>
          <a:prstGeom prst="rect">
            <a:avLst/>
          </a:prstGeom>
        </p:spPr>
      </p:pic>
      <p:pic>
        <p:nvPicPr>
          <p:cNvPr id="5" name="Picture 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88395DA0-8589-4BEA-8387-DA2C12052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82279"/>
            <a:ext cx="3410097" cy="34455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14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645 (Ex: 530; Large: 115)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8%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1B4DC-BF0D-803B-9D5C-2F9FDD91A6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84" t="18277" r="59091" b="9967"/>
          <a:stretch/>
        </p:blipFill>
        <p:spPr>
          <a:xfrm>
            <a:off x="244974" y="2378007"/>
            <a:ext cx="4012412" cy="339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4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night, outdoor object, dark&#10;&#10;Description automatically generated">
            <a:extLst>
              <a:ext uri="{FF2B5EF4-FFF2-40B4-BE49-F238E27FC236}">
                <a16:creationId xmlns:a16="http://schemas.microsoft.com/office/drawing/2014/main" id="{2D3EB437-35FD-4FD6-A060-4E117211C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121" y="2333256"/>
            <a:ext cx="3410097" cy="3445557"/>
          </a:xfrm>
          <a:prstGeom prst="rect">
            <a:avLst/>
          </a:prstGeom>
        </p:spPr>
      </p:pic>
      <p:pic>
        <p:nvPicPr>
          <p:cNvPr id="5" name="Picture 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2B19ACB6-4767-43C3-A362-EF7875B6F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16973"/>
            <a:ext cx="3410096" cy="34455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15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675 (Ex: 537; Large: 138)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E3749-C0E2-BC4E-0350-2C752A22A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84" t="19138" r="59091" b="12409"/>
          <a:stretch/>
        </p:blipFill>
        <p:spPr>
          <a:xfrm>
            <a:off x="257727" y="2333255"/>
            <a:ext cx="4269230" cy="34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08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 object, star, dark, night sky&#10;&#10;Description automatically generated">
            <a:extLst>
              <a:ext uri="{FF2B5EF4-FFF2-40B4-BE49-F238E27FC236}">
                <a16:creationId xmlns:a16="http://schemas.microsoft.com/office/drawing/2014/main" id="{68692D6C-E528-4957-80C3-BFBFB8C8E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77762"/>
            <a:ext cx="3416121" cy="3451644"/>
          </a:xfrm>
          <a:prstGeom prst="rect">
            <a:avLst/>
          </a:prstGeom>
        </p:spPr>
      </p:pic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CF52F154-D936-431D-A071-1AC095A15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06" y="2294754"/>
            <a:ext cx="3416121" cy="3451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16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397 (Ex: 251; Large:146)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Healthy (214-263)</a:t>
            </a:r>
          </a:p>
          <a:p>
            <a:r>
              <a:rPr lang="en-US" dirty="0"/>
              <a:t>              	             After wash count slightly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15101-A01E-CF15-E2FD-9BF0BEC71E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79" t="18258" r="58896" b="12987"/>
          <a:stretch/>
        </p:blipFill>
        <p:spPr>
          <a:xfrm>
            <a:off x="347093" y="2330952"/>
            <a:ext cx="3981962" cy="32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43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CF5AA812-144C-4892-9E48-F1133EA67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06" y="2297797"/>
            <a:ext cx="3410097" cy="3445557"/>
          </a:xfrm>
          <a:prstGeom prst="rect">
            <a:avLst/>
          </a:prstGeom>
        </p:spPr>
      </p:pic>
      <p:pic>
        <p:nvPicPr>
          <p:cNvPr id="7" name="Picture 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F6C60C48-ED2A-4509-BCF9-33B18AE2B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3791"/>
            <a:ext cx="3410097" cy="34455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17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825 (Ex: 512; Large: 313)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178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slightly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C6A3D-6A35-7CD2-7AC3-AA816EE051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68" t="18276" r="58507" b="9966"/>
          <a:stretch/>
        </p:blipFill>
        <p:spPr>
          <a:xfrm>
            <a:off x="343681" y="2290446"/>
            <a:ext cx="4262647" cy="360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1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Blinded Healthy and Stage 1 Lung Cancer Plasma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1-100 Blinded. 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217361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tar, outdoor object, night sky&#10;&#10;Description automatically generated">
            <a:extLst>
              <a:ext uri="{FF2B5EF4-FFF2-40B4-BE49-F238E27FC236}">
                <a16:creationId xmlns:a16="http://schemas.microsoft.com/office/drawing/2014/main" id="{43201528-43AC-4BEE-98A5-139CF349A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3256"/>
            <a:ext cx="3410097" cy="3445558"/>
          </a:xfrm>
          <a:prstGeom prst="rect">
            <a:avLst/>
          </a:prstGeom>
        </p:spPr>
      </p:pic>
      <p:pic>
        <p:nvPicPr>
          <p:cNvPr id="3" name="Picture 2" descr="A picture containing white, star, outdoor object, night&#10;&#10;Description automatically generated">
            <a:extLst>
              <a:ext uri="{FF2B5EF4-FFF2-40B4-BE49-F238E27FC236}">
                <a16:creationId xmlns:a16="http://schemas.microsoft.com/office/drawing/2014/main" id="{A5CCB852-8742-4F2C-8610-A3CC93FE5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67" y="2333256"/>
            <a:ext cx="3410097" cy="34455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988 (Ex: 563; Large: 524)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EEC5A-C9C6-769A-6A0C-6F1A5D1C6A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81" t="16305" r="58507" b="9966"/>
          <a:stretch/>
        </p:blipFill>
        <p:spPr>
          <a:xfrm>
            <a:off x="235271" y="2307243"/>
            <a:ext cx="4288304" cy="36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93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3039FBD-F6DB-4D67-9D05-0A8D26CD0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52" y="2330952"/>
            <a:ext cx="3416121" cy="3451644"/>
          </a:xfrm>
          <a:prstGeom prst="rect">
            <a:avLst/>
          </a:prstGeom>
        </p:spPr>
      </p:pic>
      <p:pic>
        <p:nvPicPr>
          <p:cNvPr id="5" name="Picture 4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92A8DEAC-C2EE-4DAE-8B64-9F9682DB8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82" y="2330952"/>
            <a:ext cx="3416121" cy="3451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19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81 (Ex: 76; Large:5)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1F176-1CBF-E0A9-BCCF-3000893199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84" t="15729" r="59091" b="12410"/>
          <a:stretch/>
        </p:blipFill>
        <p:spPr>
          <a:xfrm>
            <a:off x="402527" y="2249354"/>
            <a:ext cx="4073872" cy="34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95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night, outdoor object, star, dark&#10;&#10;Description automatically generated">
            <a:extLst>
              <a:ext uri="{FF2B5EF4-FFF2-40B4-BE49-F238E27FC236}">
                <a16:creationId xmlns:a16="http://schemas.microsoft.com/office/drawing/2014/main" id="{C3AB63EF-21E3-4CB6-A08D-BE52D48E8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378" y="2333256"/>
            <a:ext cx="3410098" cy="3445558"/>
          </a:xfrm>
          <a:prstGeom prst="rect">
            <a:avLst/>
          </a:prstGeom>
        </p:spPr>
      </p:pic>
      <p:pic>
        <p:nvPicPr>
          <p:cNvPr id="19" name="Picture 18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89B6AAE8-81A2-4349-AF45-74F0927B5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98" y="2333256"/>
            <a:ext cx="3410098" cy="34455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855 (Ex: 653; Large: 202)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235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93792E-F830-1CBE-F6DD-35DBF6711D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91" t="19138" r="58994" b="12409"/>
          <a:stretch/>
        </p:blipFill>
        <p:spPr>
          <a:xfrm>
            <a:off x="235260" y="2423789"/>
            <a:ext cx="4271810" cy="335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22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, slope&#10;&#10;Description automatically generated">
            <a:extLst>
              <a:ext uri="{FF2B5EF4-FFF2-40B4-BE49-F238E27FC236}">
                <a16:creationId xmlns:a16="http://schemas.microsoft.com/office/drawing/2014/main" id="{44EC4B53-B653-43C7-B87B-F78DABA9E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70946"/>
            <a:ext cx="3410099" cy="3445559"/>
          </a:xfrm>
          <a:prstGeom prst="rect">
            <a:avLst/>
          </a:prstGeom>
        </p:spPr>
      </p:pic>
      <p:pic>
        <p:nvPicPr>
          <p:cNvPr id="19" name="Picture 18" descr="A picture containing outdoor, white, outdoor object, night&#10;&#10;Description automatically generated">
            <a:extLst>
              <a:ext uri="{FF2B5EF4-FFF2-40B4-BE49-F238E27FC236}">
                <a16:creationId xmlns:a16="http://schemas.microsoft.com/office/drawing/2014/main" id="{45D6D334-04E7-46F1-A19D-5A6A5833B5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65" y="2409062"/>
            <a:ext cx="3410099" cy="34455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21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768 (Ex: 425; Large: 343)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155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38AA5-03A2-9269-F274-44F9BFC762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92" t="16594" r="59382" b="12410"/>
          <a:stretch/>
        </p:blipFill>
        <p:spPr>
          <a:xfrm>
            <a:off x="336521" y="2409063"/>
            <a:ext cx="4116284" cy="344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C9EED5D6-57F6-41A9-AD11-853223AC4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36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49" y="2399315"/>
            <a:ext cx="3416122" cy="3451645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E9E7E05-6E19-4A44-A7C2-0C87D84E7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1000"/>
                    </a14:imgEffect>
                    <a14:imgEffect>
                      <a14:brightnessContrast bright="6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99315"/>
            <a:ext cx="3416121" cy="3451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22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99 (Ex: 84; Large:15)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19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44B7E-CB8A-F5E0-4E22-83C947BB11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79" t="17460" r="58896" b="13275"/>
          <a:stretch/>
        </p:blipFill>
        <p:spPr>
          <a:xfrm>
            <a:off x="347093" y="2399315"/>
            <a:ext cx="4226644" cy="34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9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, outdoor object, dark, night sky&#10;&#10;Description automatically generated">
            <a:extLst>
              <a:ext uri="{FF2B5EF4-FFF2-40B4-BE49-F238E27FC236}">
                <a16:creationId xmlns:a16="http://schemas.microsoft.com/office/drawing/2014/main" id="{BA8C4B95-CC6E-414C-9D45-B019B286A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848" y="2344570"/>
            <a:ext cx="3398438" cy="3439810"/>
          </a:xfrm>
          <a:prstGeom prst="rect">
            <a:avLst/>
          </a:prstGeom>
        </p:spPr>
      </p:pic>
      <p:pic>
        <p:nvPicPr>
          <p:cNvPr id="8" name="Picture 7" descr="A picture containing dark, night, star, outdoor object&#10;&#10;Description automatically generated">
            <a:extLst>
              <a:ext uri="{FF2B5EF4-FFF2-40B4-BE49-F238E27FC236}">
                <a16:creationId xmlns:a16="http://schemas.microsoft.com/office/drawing/2014/main" id="{A596CD6B-78D0-4394-A86F-9A5EC97AC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706" y="2344570"/>
            <a:ext cx="3386657" cy="34396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1866 (Ex: 1574; Large: 292)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925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30299" y="589375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higher than CI of stage 1 (950-1558) </a:t>
            </a:r>
          </a:p>
          <a:p>
            <a:r>
              <a:rPr lang="en-US" dirty="0"/>
              <a:t>              	             After wash count higher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D2819-9BBC-CD9D-509A-3E91493011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93" t="16405" r="58896" b="10315"/>
          <a:stretch/>
        </p:blipFill>
        <p:spPr>
          <a:xfrm>
            <a:off x="176612" y="2295987"/>
            <a:ext cx="4307390" cy="35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11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dark, star, outdoor object&#10;&#10;Description automatically generated">
            <a:extLst>
              <a:ext uri="{FF2B5EF4-FFF2-40B4-BE49-F238E27FC236}">
                <a16:creationId xmlns:a16="http://schemas.microsoft.com/office/drawing/2014/main" id="{5903C3D3-A054-4750-A7B3-0AC028D0E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08" y="2289740"/>
            <a:ext cx="3386657" cy="3439666"/>
          </a:xfrm>
          <a:prstGeom prst="rect">
            <a:avLst/>
          </a:prstGeom>
        </p:spPr>
      </p:pic>
      <p:pic>
        <p:nvPicPr>
          <p:cNvPr id="6" name="Picture 5" descr="A picture containing star, night, outdoor object, night sky&#10;&#10;Description automatically generated">
            <a:extLst>
              <a:ext uri="{FF2B5EF4-FFF2-40B4-BE49-F238E27FC236}">
                <a16:creationId xmlns:a16="http://schemas.microsoft.com/office/drawing/2014/main" id="{B9CCFF2F-A100-4A03-B38D-071CE5806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200" y="2300744"/>
            <a:ext cx="3392464" cy="34396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1402 (Ex: 1179; Large: 223)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611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CI of stage 1 (950-1558) </a:t>
            </a:r>
          </a:p>
          <a:p>
            <a:r>
              <a:rPr lang="en-US" dirty="0"/>
              <a:t>              	             After wash count higher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17B09-5F85-723D-ACB6-DC8CE8943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79" t="18347" r="58896" b="12987"/>
          <a:stretch/>
        </p:blipFill>
        <p:spPr>
          <a:xfrm>
            <a:off x="296553" y="2429458"/>
            <a:ext cx="4073566" cy="329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3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night, star, night sky&#10;&#10;Description automatically generated">
            <a:extLst>
              <a:ext uri="{FF2B5EF4-FFF2-40B4-BE49-F238E27FC236}">
                <a16:creationId xmlns:a16="http://schemas.microsoft.com/office/drawing/2014/main" id="{24B58C8D-30E2-49CF-99D3-E210FBDB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4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64" y="2353240"/>
            <a:ext cx="3386657" cy="3421874"/>
          </a:xfrm>
          <a:prstGeom prst="rect">
            <a:avLst/>
          </a:prstGeom>
        </p:spPr>
      </p:pic>
      <p:pic>
        <p:nvPicPr>
          <p:cNvPr id="4" name="Picture 3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37BC057A-9ECC-4ECE-ABF4-BE430DF46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682" y="2356576"/>
            <a:ext cx="3386657" cy="34218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924 (Ex: 594; Large: 330)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272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CB576-251A-6F81-EBE5-2872625F8E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87" t="18615" r="59188" b="12122"/>
          <a:stretch/>
        </p:blipFill>
        <p:spPr>
          <a:xfrm>
            <a:off x="225630" y="2429458"/>
            <a:ext cx="4073237" cy="33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86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0700C8CE-8168-4501-ACBB-EDD15C042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06" y="2276193"/>
            <a:ext cx="3416121" cy="3451644"/>
          </a:xfrm>
          <a:prstGeom prst="rect">
            <a:avLst/>
          </a:prstGeom>
        </p:spPr>
      </p:pic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DF77FD5-A78B-40B3-AFBD-47B35BDF2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105" y="2276193"/>
            <a:ext cx="3416121" cy="3451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18 (Ex: 10; Large: 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significantly lower CI Healthy (214-263)</a:t>
            </a:r>
          </a:p>
          <a:p>
            <a:r>
              <a:rPr lang="en-US" dirty="0"/>
              <a:t>              	             After wash count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CE9F1-32B6-4C08-4A0C-075F4DB95D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95" t="17806" r="59286" b="12122"/>
          <a:stretch/>
        </p:blipFill>
        <p:spPr>
          <a:xfrm>
            <a:off x="426072" y="2358187"/>
            <a:ext cx="3990439" cy="336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2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hite, outdoor object, night sky&#10;&#10;Description automatically generated">
            <a:extLst>
              <a:ext uri="{FF2B5EF4-FFF2-40B4-BE49-F238E27FC236}">
                <a16:creationId xmlns:a16="http://schemas.microsoft.com/office/drawing/2014/main" id="{6068CA08-3C55-49D2-88D5-678EE0A62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067" y="2364252"/>
            <a:ext cx="3386597" cy="3421874"/>
          </a:xfrm>
          <a:prstGeom prst="rect">
            <a:avLst/>
          </a:prstGeom>
        </p:spPr>
      </p:pic>
      <p:pic>
        <p:nvPicPr>
          <p:cNvPr id="6" name="Picture 5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7EB0880B-0673-438F-9C72-3E22DC16C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62362"/>
            <a:ext cx="3386536" cy="34218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894 (Ex: 676; Large: 218)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D734E-02D8-769F-062A-7FADA5A8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78" t="16489" r="58897" b="13380"/>
          <a:stretch/>
        </p:blipFill>
        <p:spPr>
          <a:xfrm>
            <a:off x="213187" y="2333256"/>
            <a:ext cx="4311865" cy="356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28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6531DBE-D792-45DB-B34C-1CE6338EA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09639"/>
            <a:ext cx="3386657" cy="3421874"/>
          </a:xfrm>
          <a:prstGeom prst="rect">
            <a:avLst/>
          </a:prstGeom>
        </p:spPr>
      </p:pic>
      <p:pic>
        <p:nvPicPr>
          <p:cNvPr id="5" name="Picture 4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B57136BB-F0A5-4A68-8540-E2007ABB0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592" y="2335881"/>
            <a:ext cx="3386536" cy="343365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1244 (Ex: 676; Large: 336)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594108-43CC-B079-F011-D44B19ECAE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81" t="15440" r="58507" b="9966"/>
          <a:stretch/>
        </p:blipFill>
        <p:spPr>
          <a:xfrm>
            <a:off x="213187" y="2218776"/>
            <a:ext cx="4311744" cy="36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58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98052F86-6B55-4FC8-B34A-C6E4FE5F9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5" y="2273364"/>
            <a:ext cx="3437291" cy="3473034"/>
          </a:xfrm>
          <a:prstGeom prst="rect">
            <a:avLst/>
          </a:prstGeom>
        </p:spPr>
      </p:pic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25D3E64A-792D-4DE2-8118-986E88B22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06" y="2294753"/>
            <a:ext cx="3416122" cy="3451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251 (Ex:  198; Large: 53)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(214-263)</a:t>
            </a:r>
          </a:p>
          <a:p>
            <a:r>
              <a:rPr lang="en-US" dirty="0"/>
              <a:t>              	             After wash count 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F0710-8461-4C1D-7329-C8F2AADF2C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84" t="18258" r="59091" b="12699"/>
          <a:stretch/>
        </p:blipFill>
        <p:spPr>
          <a:xfrm>
            <a:off x="300328" y="2262921"/>
            <a:ext cx="4240157" cy="34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53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6267</TotalTime>
  <Words>1711</Words>
  <Application>Microsoft Office PowerPoint</Application>
  <PresentationFormat>Widescreen</PresentationFormat>
  <Paragraphs>245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Blind Test Healthy vs lung stage 1 Cancer Plasma Samples based on Exosome count using PANORAMA</vt:lpstr>
      <vt:lpstr>Experimental Details for Blinded Healthy and Stage 1 Lung Cancer Plasma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Test Healthy vs Breast Cancer Plasma Samples based on Exosome count using PANORAMA</dc:title>
  <dc:creator>nareg ohannesian</dc:creator>
  <cp:lastModifiedBy>Sadman Mallick</cp:lastModifiedBy>
  <cp:revision>251</cp:revision>
  <dcterms:created xsi:type="dcterms:W3CDTF">2022-04-20T16:03:32Z</dcterms:created>
  <dcterms:modified xsi:type="dcterms:W3CDTF">2024-02-25T22:33:17Z</dcterms:modified>
</cp:coreProperties>
</file>